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2" r:id="rId3"/>
    <p:sldId id="274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A00EB-C97D-4201-9B42-B905506ED2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2DCB1-13B5-47C6-9B9D-483984FE57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198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89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805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984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306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821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392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132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549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64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53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706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516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789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2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8C68-81E6-44AF-B09C-C95A98C95F96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980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7448C68-81E6-44AF-B09C-C95A98C95F96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189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7448C68-81E6-44AF-B09C-C95A98C95F96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B0EBBA2-FA2D-44EE-A2DB-02B043470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851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ant.im/comtable" TargetMode="External"/><Relationship Id="rId2" Type="http://schemas.openxmlformats.org/officeDocument/2006/relationships/hyperlink" Target="https://bench.cr.yp.to/results-kem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90AB4-D80B-4CE0-BEBA-8C26C6476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769" y="907018"/>
            <a:ext cx="5930462" cy="59509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A4EE9F-CEDD-413F-8412-C6561ED53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5105"/>
            <a:ext cx="12192000" cy="1019502"/>
          </a:xfrm>
        </p:spPr>
        <p:txBody>
          <a:bodyPr>
            <a:normAutofit fontScale="90000"/>
          </a:bodyPr>
          <a:lstStyle/>
          <a:p>
            <a:r>
              <a:rPr lang="en-GB" sz="3200" b="1" dirty="0">
                <a:effectLst/>
              </a:rPr>
              <a:t>Building a Secure and Decentralized Messaging App with Actor-Based Communication on the Blockchain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50374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CF059-DDBE-4CD4-9EAB-3C952AD3B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066800"/>
          </a:xfrm>
        </p:spPr>
        <p:txBody>
          <a:bodyPr/>
          <a:lstStyle/>
          <a:p>
            <a:r>
              <a:rPr lang="en-GB" dirty="0"/>
              <a:t>New type of invitation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96B60-177F-45CE-BFDD-0BEC52176FEF}"/>
              </a:ext>
            </a:extLst>
          </p:cNvPr>
          <p:cNvSpPr txBox="1"/>
          <p:nvPr/>
        </p:nvSpPr>
        <p:spPr>
          <a:xfrm>
            <a:off x="7671478" y="1192924"/>
            <a:ext cx="39529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User B receives an invitation from Main-Connector</a:t>
            </a:r>
            <a:endParaRPr lang="ru-RU" dirty="0"/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en-GB" dirty="0"/>
              <a:t>Then follows the pointer in the invitation and decrypts the information received from the pointer, thereby obtaining all the necessary information about the chat and its participants</a:t>
            </a:r>
            <a:endParaRPr lang="ru-RU" dirty="0"/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en-GB" dirty="0"/>
              <a:t>User B's frontend sets up everything for the new chat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794A11-65F8-4912-A12E-E1F9EE8A6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8" y="1066800"/>
            <a:ext cx="7253003" cy="43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19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2EE9-BCEC-42B1-A8A2-FDC83088A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346841"/>
          </a:xfrm>
        </p:spPr>
        <p:txBody>
          <a:bodyPr>
            <a:normAutofit fontScale="90000"/>
          </a:bodyPr>
          <a:lstStyle/>
          <a:p>
            <a:r>
              <a:rPr lang="en-GB" dirty="0"/>
              <a:t>example illustration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1DC621-7374-41D2-B203-3907A83E5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841"/>
            <a:ext cx="11373166" cy="651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11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9495-0C03-46D1-BFCE-5046ABB87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651641"/>
          </a:xfrm>
        </p:spPr>
        <p:txBody>
          <a:bodyPr/>
          <a:lstStyle/>
          <a:p>
            <a:r>
              <a:rPr lang="en-GB" dirty="0"/>
              <a:t>Future improvements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3382E-6985-4860-8B35-4053D7890EF7}"/>
              </a:ext>
            </a:extLst>
          </p:cNvPr>
          <p:cNvSpPr txBox="1"/>
          <p:nvPr/>
        </p:nvSpPr>
        <p:spPr>
          <a:xfrm>
            <a:off x="2995448" y="882869"/>
            <a:ext cx="318463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Pointer to previous message:</a:t>
            </a:r>
          </a:p>
          <a:p>
            <a:r>
              <a:rPr lang="en-GB" sz="1600" dirty="0"/>
              <a:t>- </a:t>
            </a:r>
            <a:r>
              <a:rPr lang="en-GB" sz="1400" dirty="0"/>
              <a:t>good when you join new chat and need to load older messages</a:t>
            </a:r>
          </a:p>
          <a:p>
            <a:r>
              <a:rPr lang="en-GB" sz="1400" dirty="0"/>
              <a:t>- not so interesting</a:t>
            </a:r>
            <a:r>
              <a:rPr lang="ru-RU" sz="1400" dirty="0"/>
              <a:t>, </a:t>
            </a:r>
            <a:r>
              <a:rPr lang="en-GB" sz="1400" dirty="0"/>
              <a:t>obviously you not so often join new chat</a:t>
            </a:r>
          </a:p>
          <a:p>
            <a:r>
              <a:rPr lang="en-GB" sz="1400" dirty="0"/>
              <a:t>- very easy to implement since you write a pointer to the previous message right while writing a new message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237645-E18E-405A-A49E-F87D2C06A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151"/>
            <a:ext cx="2821288" cy="47716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3707F7-E137-4339-8E41-1C00EAACDBD9}"/>
              </a:ext>
            </a:extLst>
          </p:cNvPr>
          <p:cNvSpPr txBox="1"/>
          <p:nvPr/>
        </p:nvSpPr>
        <p:spPr>
          <a:xfrm>
            <a:off x="2995448" y="2921168"/>
            <a:ext cx="318463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Pointer to next message:</a:t>
            </a:r>
          </a:p>
          <a:p>
            <a:r>
              <a:rPr lang="en-GB" sz="1600" dirty="0"/>
              <a:t>- </a:t>
            </a:r>
            <a:r>
              <a:rPr lang="en-GB" sz="1400" dirty="0"/>
              <a:t>good when you haven’t opened messenger for a long time and need to load new messages</a:t>
            </a:r>
            <a:br>
              <a:rPr lang="en-GB" sz="1400" dirty="0"/>
            </a:br>
            <a:r>
              <a:rPr lang="en-GB" sz="1400" dirty="0"/>
              <a:t>- interesting, because when you come back, you want to know what new things have happened and what has changed during your absence</a:t>
            </a:r>
          </a:p>
          <a:p>
            <a:r>
              <a:rPr lang="en-GB" sz="1400" dirty="0"/>
              <a:t>- hard to implement because when writing a new message, you need to change the pointer from the previous message, but this way everyone will understand what this pointer points to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9264CB-FDA2-4994-9F29-F09FCA5A4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723" y="0"/>
            <a:ext cx="1176902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097B45-EDE1-41A6-93F8-E168323C875E}"/>
              </a:ext>
            </a:extLst>
          </p:cNvPr>
          <p:cNvSpPr txBox="1"/>
          <p:nvPr/>
        </p:nvSpPr>
        <p:spPr>
          <a:xfrm rot="5400000">
            <a:off x="6341058" y="3615057"/>
            <a:ext cx="4602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change random previous values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4CB790-88BE-4011-88CA-F52F180B1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291" y="0"/>
            <a:ext cx="1147554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E0BCD5-796E-4B05-B6C4-1D65882CAC40}"/>
              </a:ext>
            </a:extLst>
          </p:cNvPr>
          <p:cNvSpPr txBox="1"/>
          <p:nvPr/>
        </p:nvSpPr>
        <p:spPr>
          <a:xfrm rot="5400000">
            <a:off x="8297654" y="3930366"/>
            <a:ext cx="5232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always change right back value and one random </a:t>
            </a:r>
          </a:p>
        </p:txBody>
      </p:sp>
    </p:spTree>
    <p:extLst>
      <p:ext uri="{BB962C8B-B14F-4D97-AF65-F5344CB8AC3E}">
        <p14:creationId xmlns:p14="http://schemas.microsoft.com/office/powerpoint/2010/main" val="3728415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48FB-6FAC-49A4-BA95-3CE5009E8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905998" cy="1066800"/>
          </a:xfrm>
        </p:spPr>
        <p:txBody>
          <a:bodyPr/>
          <a:lstStyle/>
          <a:p>
            <a:r>
              <a:rPr lang="en-GB" dirty="0"/>
              <a:t>evaluating the speed of this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41E14-9C08-4AA8-827B-D960C696CC44}"/>
              </a:ext>
            </a:extLst>
          </p:cNvPr>
          <p:cNvSpPr txBox="1"/>
          <p:nvPr/>
        </p:nvSpPr>
        <p:spPr>
          <a:xfrm>
            <a:off x="346842" y="1271752"/>
            <a:ext cx="422515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Join new chat: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100 participants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user writes 10,000 messages per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 micro second per checking tag</a:t>
            </a:r>
          </a:p>
          <a:p>
            <a:endParaRPr lang="en-GB" dirty="0"/>
          </a:p>
          <a:p>
            <a:r>
              <a:rPr lang="en-GB" dirty="0"/>
              <a:t>1 second per month to determine the position of the required messages of one chat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9EDA7-5C77-4C59-A16D-993AF3F757D8}"/>
              </a:ext>
            </a:extLst>
          </p:cNvPr>
          <p:cNvSpPr txBox="1"/>
          <p:nvPr/>
        </p:nvSpPr>
        <p:spPr>
          <a:xfrm>
            <a:off x="6096000" y="1271751"/>
            <a:ext cx="500292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Record decryption in Main-Contract (</a:t>
            </a:r>
            <a:r>
              <a:rPr lang="en-GB" sz="1600" dirty="0"/>
              <a:t>assume that the user has not logged into the messenger for a month</a:t>
            </a:r>
            <a:r>
              <a:rPr lang="en-GB" sz="2000" dirty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</a:t>
            </a:r>
            <a:r>
              <a:rPr lang="ru-RU" dirty="0"/>
              <a:t>0,000,000 </a:t>
            </a:r>
            <a:r>
              <a:rPr lang="en-GB" dirty="0"/>
              <a:t>records per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35 micro seconds (on my PC) per decryption record (new asymmetric system for keys exchanges </a:t>
            </a:r>
            <a:r>
              <a:rPr lang="en-GB" dirty="0" err="1"/>
              <a:t>Kyber</a:t>
            </a:r>
            <a:r>
              <a:rPr lang="en-GB" dirty="0"/>
              <a:t>, specifically kyber90s512)</a:t>
            </a:r>
          </a:p>
          <a:p>
            <a:endParaRPr lang="en-GB" dirty="0"/>
          </a:p>
          <a:p>
            <a:r>
              <a:rPr lang="en-GB" dirty="0"/>
              <a:t>6 minutes per month to decrypt all records in Main-Connect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11570D-F173-401F-8EDC-0E7F48747AB9}"/>
              </a:ext>
            </a:extLst>
          </p:cNvPr>
          <p:cNvSpPr txBox="1"/>
          <p:nvPr/>
        </p:nvSpPr>
        <p:spPr>
          <a:xfrm>
            <a:off x="462455" y="5475890"/>
            <a:ext cx="99059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Good links:</a:t>
            </a:r>
          </a:p>
          <a:p>
            <a:r>
              <a:rPr lang="en-GB" sz="1600" dirty="0"/>
              <a:t>Speed of many encryption algorithms: </a:t>
            </a:r>
            <a:r>
              <a:rPr lang="en-GB" sz="1600" dirty="0">
                <a:hlinkClick r:id="rId2"/>
              </a:rPr>
              <a:t>bench.cr.yp.to/results-kem.html</a:t>
            </a:r>
            <a:endParaRPr lang="en-GB" sz="1600" dirty="0"/>
          </a:p>
          <a:p>
            <a:r>
              <a:rPr lang="en-GB" sz="1600" dirty="0"/>
              <a:t>Disadvantages of various messengers</a:t>
            </a:r>
            <a:r>
              <a:rPr lang="ru-RU" sz="1600" dirty="0"/>
              <a:t>: </a:t>
            </a:r>
            <a:r>
              <a:rPr lang="en-GB" sz="1600" dirty="0">
                <a:hlinkClick r:id="rId3"/>
              </a:rPr>
              <a:t>adamant.im/comtable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586044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7DEC-533B-4A79-A14B-DA1DFC0C6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 messenger with central Main contract creator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5F5C1C-03BE-4488-8FC2-FF0DE8674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148" y="2608118"/>
            <a:ext cx="6624882" cy="39901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6EEDA6-E1AE-4E11-BD91-0B64A3902462}"/>
              </a:ext>
            </a:extLst>
          </p:cNvPr>
          <p:cNvSpPr txBox="1"/>
          <p:nvPr/>
        </p:nvSpPr>
        <p:spPr>
          <a:xfrm>
            <a:off x="311728" y="2608118"/>
            <a:ext cx="483177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Benefits of distributed Messaging </a:t>
            </a:r>
            <a:r>
              <a:rPr lang="en-GB" dirty="0" err="1"/>
              <a:t>Dapp</a:t>
            </a:r>
            <a:r>
              <a:rPr lang="en-GB" dirty="0"/>
              <a:t> </a:t>
            </a:r>
            <a:r>
              <a:rPr lang="en-GB" b="1" dirty="0"/>
              <a:t>: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Privacy: Messages are end-to-end encrypted, ensuring confidentiality and protecting user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Decentralization: The absence of a central authority empowers users and promotes censorship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User Control: Users have ownership of their data and cryptographic identities, promoting data sovereignty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D6AD2E-4CD5-4E20-A72E-F0E1F8A0A46D}"/>
              </a:ext>
            </a:extLst>
          </p:cNvPr>
          <p:cNvSpPr txBox="1"/>
          <p:nvPr/>
        </p:nvSpPr>
        <p:spPr>
          <a:xfrm>
            <a:off x="311727" y="4794517"/>
            <a:ext cx="4831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Issues</a:t>
            </a:r>
            <a:r>
              <a:rPr lang="en-GB" b="1" dirty="0"/>
              <a:t>: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Everyone can see with whom and how often you communicate (but they don’t see the content)</a:t>
            </a:r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01352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5B7-0E81-441A-B62D-AFF32BFD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 messenger with secure chat participants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F07D54-03C2-49DF-9BCF-5CF091B011E1}"/>
              </a:ext>
            </a:extLst>
          </p:cNvPr>
          <p:cNvSpPr txBox="1"/>
          <p:nvPr/>
        </p:nvSpPr>
        <p:spPr>
          <a:xfrm>
            <a:off x="0" y="2514600"/>
            <a:ext cx="49924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Everything that the user does, he does exclusively in his contract	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Every state that the user reads, he reads exclusively from its own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The main problem is how to establish secure connection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191B4E-EE3B-4D36-84CF-4773FCEC6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93" y="2441864"/>
            <a:ext cx="7199507" cy="352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14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839E-7BBB-4982-BBDF-23690DD1B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user must write only in its own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1F3C1-FC90-4CB4-9F48-9F61D9DCD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3977"/>
            <a:ext cx="4502285" cy="2084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95FE4-7BED-420C-9661-217CC1EA2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299" y="3964969"/>
            <a:ext cx="5183701" cy="2893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BC76F7-3A7E-427E-BA58-3A60C8B7B312}"/>
              </a:ext>
            </a:extLst>
          </p:cNvPr>
          <p:cNvSpPr txBox="1"/>
          <p:nvPr/>
        </p:nvSpPr>
        <p:spPr>
          <a:xfrm>
            <a:off x="4502285" y="1853977"/>
            <a:ext cx="3976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Since it's a blockchain, everyone can see what you're doing and what contracts you're sending messages to, so it's easy to find out chat participants.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03F554-0B8B-40C8-A16A-69C80D70E3E2}"/>
              </a:ext>
            </a:extLst>
          </p:cNvPr>
          <p:cNvSpPr txBox="1"/>
          <p:nvPr/>
        </p:nvSpPr>
        <p:spPr>
          <a:xfrm>
            <a:off x="2628900" y="4387153"/>
            <a:ext cx="43793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Every participants of the (distributed) chat writes messages in its own chat part and other users must know what contract state they must read to get your messages.</a:t>
            </a:r>
          </a:p>
          <a:p>
            <a:r>
              <a:rPr lang="en-GB" dirty="0"/>
              <a:t>So main problem is how to tell other participants about location of your chat part</a:t>
            </a:r>
          </a:p>
        </p:txBody>
      </p:sp>
    </p:spTree>
    <p:extLst>
      <p:ext uri="{BB962C8B-B14F-4D97-AF65-F5344CB8AC3E}">
        <p14:creationId xmlns:p14="http://schemas.microsoft.com/office/powerpoint/2010/main" val="3919182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EBDFB-8A32-4C0B-A38C-DDBE21851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28255"/>
          </a:xfrm>
        </p:spPr>
        <p:txBody>
          <a:bodyPr/>
          <a:lstStyle/>
          <a:p>
            <a:r>
              <a:rPr lang="en-GB" dirty="0"/>
              <a:t>Example of such messenger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AC3FE-D580-4114-B700-15BE9B0ED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597" y="1620983"/>
            <a:ext cx="7895403" cy="5237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539820-4E1A-4F8E-A640-09EEAA58D844}"/>
              </a:ext>
            </a:extLst>
          </p:cNvPr>
          <p:cNvSpPr txBox="1"/>
          <p:nvPr/>
        </p:nvSpPr>
        <p:spPr>
          <a:xfrm>
            <a:off x="93518" y="1620983"/>
            <a:ext cx="4203079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Main-connector:</a:t>
            </a:r>
            <a:br>
              <a:rPr lang="en-GB" dirty="0"/>
            </a:br>
            <a:r>
              <a:rPr lang="en-GB" sz="1500" dirty="0"/>
              <a:t>Connections</a:t>
            </a:r>
            <a:r>
              <a:rPr lang="ru-RU" sz="1500" dirty="0"/>
              <a:t> </a:t>
            </a:r>
            <a:r>
              <a:rPr lang="en-GB" sz="1500" dirty="0"/>
              <a:t>are established via it, but it has no smart contract logic at all, we can even consider it just as the storage for records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User’s frontend:</a:t>
            </a:r>
            <a:br>
              <a:rPr lang="en-GB" dirty="0"/>
            </a:br>
            <a:r>
              <a:rPr lang="en-GB" sz="1500" dirty="0"/>
              <a:t>Keep order of distributed chats and handles all connection logic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25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F8861-5470-4F5E-AB05-DEB29647C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30827"/>
          </a:xfrm>
        </p:spPr>
        <p:txBody>
          <a:bodyPr/>
          <a:lstStyle/>
          <a:p>
            <a:r>
              <a:rPr lang="en-GB" dirty="0"/>
              <a:t>User A establishes connection with User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205A2-3270-45EA-881A-A6606B60C5BD}"/>
              </a:ext>
            </a:extLst>
          </p:cNvPr>
          <p:cNvSpPr txBox="1"/>
          <p:nvPr/>
        </p:nvSpPr>
        <p:spPr>
          <a:xfrm>
            <a:off x="0" y="1662545"/>
            <a:ext cx="23899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 User A creates his part of the chat, part A for example. Also he generates symmetric key for this chat part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D458B-A914-42B9-8B2F-3BE23C9B99F3}"/>
              </a:ext>
            </a:extLst>
          </p:cNvPr>
          <p:cNvSpPr txBox="1"/>
          <p:nvPr/>
        </p:nvSpPr>
        <p:spPr>
          <a:xfrm>
            <a:off x="2493818" y="1662545"/>
            <a:ext cx="3117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 User A write an invitation record in the MAIN-CONNECTOR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6EC65-62C0-4C4D-97F8-673AA102B4F3}"/>
              </a:ext>
            </a:extLst>
          </p:cNvPr>
          <p:cNvSpPr txBox="1"/>
          <p:nvPr/>
        </p:nvSpPr>
        <p:spPr>
          <a:xfrm>
            <a:off x="5778283" y="1662545"/>
            <a:ext cx="27535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 User B scans all records from MAIN-CONNECTOR and decrypts them by his private key if he got his address then he knows that this was made on purpose and now he knows that User A wants to chat with him and here is his chat part and symmetric key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655C65-6DC5-415C-AEB7-3E792DC25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09" y="3164681"/>
            <a:ext cx="3284465" cy="3693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E4028-571C-4B8F-87B0-00763942640B}"/>
              </a:ext>
            </a:extLst>
          </p:cNvPr>
          <p:cNvSpPr txBox="1"/>
          <p:nvPr/>
        </p:nvSpPr>
        <p:spPr>
          <a:xfrm>
            <a:off x="8813365" y="1662545"/>
            <a:ext cx="3328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4. User B write response on User A invitation as a record in MAIN-CONNECTOR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89148-6591-4FD6-83CB-C40434FA2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09" y="3164679"/>
            <a:ext cx="3284466" cy="369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57B4-20E5-4FC2-BEA7-E31501D0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" y="173182"/>
            <a:ext cx="12053455" cy="741218"/>
          </a:xfrm>
        </p:spPr>
        <p:txBody>
          <a:bodyPr>
            <a:normAutofit/>
          </a:bodyPr>
          <a:lstStyle/>
          <a:p>
            <a:r>
              <a:rPr lang="en-GB" dirty="0"/>
              <a:t>User a invites user b in chat with other users 1 … 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4C6586-36FA-459A-AC1B-4E8B72353C2D}"/>
              </a:ext>
            </a:extLst>
          </p:cNvPr>
          <p:cNvSpPr txBox="1"/>
          <p:nvPr/>
        </p:nvSpPr>
        <p:spPr>
          <a:xfrm>
            <a:off x="0" y="1246909"/>
            <a:ext cx="2649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 User A write an invitation record in the MAIN-CONNECTOR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05EA6-3A50-4585-A0C0-64912C591DF2}"/>
              </a:ext>
            </a:extLst>
          </p:cNvPr>
          <p:cNvSpPr txBox="1"/>
          <p:nvPr/>
        </p:nvSpPr>
        <p:spPr>
          <a:xfrm>
            <a:off x="6017411" y="1246909"/>
            <a:ext cx="2864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 User B write response on User A invitation as a record in MAIN-CONNECTOR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7BB65-4923-4B21-94D1-8FDE621B3725}"/>
              </a:ext>
            </a:extLst>
          </p:cNvPr>
          <p:cNvSpPr txBox="1"/>
          <p:nvPr/>
        </p:nvSpPr>
        <p:spPr>
          <a:xfrm>
            <a:off x="9027391" y="1215882"/>
            <a:ext cx="3164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4. Now all users 1…N can decrypt this response and see where user B will write its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7497D-4A40-4178-A961-68B055E05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" y="2655350"/>
            <a:ext cx="2743200" cy="31988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55ABA-7836-4C9D-8F17-AAC94ECAA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655350"/>
            <a:ext cx="2743201" cy="31988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5C9F21-57DC-4264-84F2-0A61C810DD4A}"/>
              </a:ext>
            </a:extLst>
          </p:cNvPr>
          <p:cNvSpPr txBox="1"/>
          <p:nvPr/>
        </p:nvSpPr>
        <p:spPr>
          <a:xfrm>
            <a:off x="2964067" y="1246909"/>
            <a:ext cx="27535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 User B now see invitation from User A into this new chat with these participants. So User B allocate new space for his part of that chat.</a:t>
            </a:r>
          </a:p>
        </p:txBody>
      </p:sp>
    </p:spTree>
    <p:extLst>
      <p:ext uri="{BB962C8B-B14F-4D97-AF65-F5344CB8AC3E}">
        <p14:creationId xmlns:p14="http://schemas.microsoft.com/office/powerpoint/2010/main" val="1130902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E40AF-443F-48DD-8B35-D3CF54E31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585" y="115614"/>
            <a:ext cx="9905998" cy="1187669"/>
          </a:xfrm>
        </p:spPr>
        <p:txBody>
          <a:bodyPr/>
          <a:lstStyle/>
          <a:p>
            <a:r>
              <a:rPr lang="en-GB" dirty="0"/>
              <a:t>new approach without responses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D0FF10-F1DF-4593-A444-6F0CCCCF2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668" y="1291490"/>
            <a:ext cx="7253332" cy="5566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B1C033-A6C8-44C4-B8DA-FC945DF16074}"/>
              </a:ext>
            </a:extLst>
          </p:cNvPr>
          <p:cNvSpPr txBox="1"/>
          <p:nvPr/>
        </p:nvSpPr>
        <p:spPr>
          <a:xfrm>
            <a:off x="167091" y="1442307"/>
            <a:ext cx="420307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Main-connector:</a:t>
            </a:r>
            <a:br>
              <a:rPr lang="en-GB" dirty="0"/>
            </a:br>
            <a:r>
              <a:rPr lang="en-GB" sz="1500" dirty="0"/>
              <a:t>Storage for invitations</a:t>
            </a:r>
          </a:p>
          <a:p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User-contract:</a:t>
            </a:r>
            <a:br>
              <a:rPr lang="en-GB" dirty="0"/>
            </a:br>
            <a:r>
              <a:rPr lang="en-GB" sz="1500" dirty="0"/>
              <a:t>Stores all messages for all chat parts in one big list, but via messages now possible to response to invitation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6985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54BDF-8442-42C6-8FF9-6EB11240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4300"/>
            <a:ext cx="9905998" cy="1273066"/>
          </a:xfrm>
        </p:spPr>
        <p:txBody>
          <a:bodyPr/>
          <a:lstStyle/>
          <a:p>
            <a:r>
              <a:rPr lang="en-GB" dirty="0"/>
              <a:t>Internals of user-contract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5CFAD-BB24-4B9E-9B1F-081777674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573" y="1387366"/>
            <a:ext cx="7986427" cy="5362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BF7814-B149-4131-93F2-30CAB943823C}"/>
              </a:ext>
            </a:extLst>
          </p:cNvPr>
          <p:cNvSpPr txBox="1"/>
          <p:nvPr/>
        </p:nvSpPr>
        <p:spPr>
          <a:xfrm>
            <a:off x="167092" y="1442307"/>
            <a:ext cx="39529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All messages looks like a random data and only for intended users they are means something useful after decryption</a:t>
            </a:r>
          </a:p>
          <a:p>
            <a:endParaRPr lang="en-GB" dirty="0"/>
          </a:p>
          <a:p>
            <a:r>
              <a:rPr lang="en-GB" dirty="0"/>
              <a:t>Tag is just small peace of bytes that helps right users quickly find the right messages</a:t>
            </a:r>
            <a:endParaRPr lang="ru-RU" dirty="0"/>
          </a:p>
          <a:p>
            <a:r>
              <a:rPr lang="ru-RU" dirty="0"/>
              <a:t>(</a:t>
            </a:r>
            <a:r>
              <a:rPr lang="en-GB" dirty="0"/>
              <a:t>tag verification takes about one micro second on my quite simple laptop</a:t>
            </a:r>
            <a:r>
              <a:rPr lang="ru-RU" dirty="0"/>
              <a:t>, </a:t>
            </a:r>
            <a:r>
              <a:rPr lang="en-GB" dirty="0"/>
              <a:t>so it’s one million tag checks per second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37951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5437</TotalTime>
  <Words>880</Words>
  <Application>Microsoft Office PowerPoint</Application>
  <PresentationFormat>Widescreen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Mesh</vt:lpstr>
      <vt:lpstr>Building a Secure and Decentralized Messaging App with Actor-Based Communication on the Blockchain</vt:lpstr>
      <vt:lpstr>distributed messenger with central Main contract creator </vt:lpstr>
      <vt:lpstr>Distributed messenger with secure chat participants</vt:lpstr>
      <vt:lpstr>Why user must write only in its own space</vt:lpstr>
      <vt:lpstr>Example of such messenger</vt:lpstr>
      <vt:lpstr>User A establishes connection with User B</vt:lpstr>
      <vt:lpstr>User a invites user b in chat with other users 1 … n </vt:lpstr>
      <vt:lpstr>new approach without responses</vt:lpstr>
      <vt:lpstr>Internals of user-contract</vt:lpstr>
      <vt:lpstr>New type of invitation</vt:lpstr>
      <vt:lpstr>example illustration</vt:lpstr>
      <vt:lpstr>Future improvements</vt:lpstr>
      <vt:lpstr>evaluating the speed of this approach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Secure and Decentralized Messaging App with Actor-Based Communication on the Blockchain</dc:title>
  <dc:creator>First Last</dc:creator>
  <cp:lastModifiedBy>mostp</cp:lastModifiedBy>
  <cp:revision>94</cp:revision>
  <dcterms:created xsi:type="dcterms:W3CDTF">2023-07-28T02:57:59Z</dcterms:created>
  <dcterms:modified xsi:type="dcterms:W3CDTF">2024-03-07T05:50:03Z</dcterms:modified>
</cp:coreProperties>
</file>